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2000"/>
  <p:notesSz cx="6858000" cy="9144000"/>
  <p:embeddedFontLst>
    <p:embeddedFont>
      <p:font typeface="Corbel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AEABBA-3DBA-4B6E-8C7C-CB775D370CF4}">
  <a:tblStyle styleId="{BEAEABBA-3DBA-4B6E-8C7C-CB775D370CF4}" styleName="Table_0">
    <a:wholeTbl>
      <a:tcTxStyle b="off" i="off">
        <a:font>
          <a:latin typeface="Corbel"/>
          <a:ea typeface="Corbel"/>
          <a:cs typeface="Corbe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CF0E7"/>
          </a:solidFill>
        </a:fill>
      </a:tcStyle>
    </a:wholeTbl>
    <a:band1H>
      <a:tcTxStyle/>
      <a:tcStyle>
        <a:fill>
          <a:solidFill>
            <a:srgbClr val="F9DFCC"/>
          </a:solidFill>
        </a:fill>
      </a:tcStyle>
    </a:band1H>
    <a:band2H>
      <a:tcTxStyle/>
    </a:band2H>
    <a:band1V>
      <a:tcTxStyle/>
      <a:tcStyle>
        <a:fill>
          <a:solidFill>
            <a:srgbClr val="F9DFCC"/>
          </a:solidFill>
        </a:fill>
      </a:tcStyle>
    </a:band1V>
    <a:band2V>
      <a:tcTxStyle/>
    </a:band2V>
    <a:lastCol>
      <a:tcTxStyle b="on" i="off">
        <a:font>
          <a:latin typeface="Corbel"/>
          <a:ea typeface="Corbel"/>
          <a:cs typeface="Corbe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orbel"/>
          <a:ea typeface="Corbel"/>
          <a:cs typeface="Corbe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orbel"/>
          <a:ea typeface="Corbel"/>
          <a:cs typeface="Corbe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rbel-bold.fntdata"/><Relationship Id="rId30" Type="http://schemas.openxmlformats.org/officeDocument/2006/relationships/font" Target="fonts/Corbel-regular.fntdata"/><Relationship Id="rId11" Type="http://schemas.openxmlformats.org/officeDocument/2006/relationships/slide" Target="slides/slide6.xml"/><Relationship Id="rId33" Type="http://schemas.openxmlformats.org/officeDocument/2006/relationships/font" Target="fonts/Corbel-boldItalic.fntdata"/><Relationship Id="rId10" Type="http://schemas.openxmlformats.org/officeDocument/2006/relationships/slide" Target="slides/slide5.xml"/><Relationship Id="rId32" Type="http://schemas.openxmlformats.org/officeDocument/2006/relationships/font" Target="fonts/Corbel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jpg>
</file>

<file path=ppt/media/image40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Autopano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mistika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d3886324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d3886324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ad3886324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d38863247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d38863247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ad38863247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showMasterSp="0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FCECD3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showMasterSp="0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indent="-3429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b="0" sz="59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7"/>
          <p:cNvSpPr txBox="1"/>
          <p:nvPr>
            <p:ph idx="4" type="body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indent="-3175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indent="-3175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/>
        </p:txBody>
      </p:sp>
      <p:sp>
        <p:nvSpPr>
          <p:cNvPr id="65" name="Google Shape;65;p9"/>
          <p:cNvSpPr txBox="1"/>
          <p:nvPr>
            <p:ph idx="2" type="body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6" name="Google Shape;66;p9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/>
          <p:nvPr>
            <p:ph idx="2" type="pic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b="0" i="0" sz="28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3" name="Google Shape;73;p10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1" type="ftr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b="0" i="0" sz="36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b="0" i="0" sz="20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0" type="dt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1" type="ftr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16.jpg"/><Relationship Id="rId5" Type="http://schemas.openxmlformats.org/officeDocument/2006/relationships/image" Target="../media/image7.jpg"/><Relationship Id="rId6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4.jpg"/><Relationship Id="rId5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insta360.com/kr/product/insta360-nanos/" TargetMode="External"/><Relationship Id="rId4" Type="http://schemas.openxmlformats.org/officeDocument/2006/relationships/image" Target="../media/image11.jpg"/><Relationship Id="rId5" Type="http://schemas.openxmlformats.org/officeDocument/2006/relationships/image" Target="../media/image9.jpg"/><Relationship Id="rId6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Relationship Id="rId4" Type="http://schemas.openxmlformats.org/officeDocument/2006/relationships/hyperlink" Target="https://www.insta360.com/kr/product/insta360-evo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Relationship Id="rId4" Type="http://schemas.openxmlformats.org/officeDocument/2006/relationships/image" Target="../media/image22.jpg"/><Relationship Id="rId5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hyperlink" Target="https://www.insta360.com/kr/" TargetMode="External"/><Relationship Id="rId5" Type="http://schemas.openxmlformats.org/officeDocument/2006/relationships/hyperlink" Target="https://www.insta360.com/kr/" TargetMode="External"/><Relationship Id="rId6" Type="http://schemas.openxmlformats.org/officeDocument/2006/relationships/image" Target="../media/image24.png"/><Relationship Id="rId7" Type="http://schemas.openxmlformats.org/officeDocument/2006/relationships/image" Target="../media/image23.png"/><Relationship Id="rId8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hyperlink" Target="https://static.insta360.com/assets/storage/20200413/6ac93b006d1a2b6e6e1c163a47d157f5/Premiere_Plugin_Tutorial.mp4" TargetMode="External"/><Relationship Id="rId10" Type="http://schemas.openxmlformats.org/officeDocument/2006/relationships/hyperlink" Target="https://static.insta360.com/assets/storage/20200413/6ac93b006d1a2b6e6e1c163a47d157f5/Premiere_Plugin_Tutorial.mp4" TargetMode="External"/><Relationship Id="rId13" Type="http://schemas.openxmlformats.org/officeDocument/2006/relationships/image" Target="../media/image28.jpg"/><Relationship Id="rId12" Type="http://schemas.openxmlformats.org/officeDocument/2006/relationships/hyperlink" Target="https://www.diyphotography.net/insta360-one-x-and-go-updates-remove-wind-and-background-noise-from-your-audio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hyperlink" Target="http://www.youtube.com/watch?v=8gjAK_OOZWY" TargetMode="External"/><Relationship Id="rId9" Type="http://schemas.openxmlformats.org/officeDocument/2006/relationships/hyperlink" Target="https://static.insta360.com/assets/storage/20200413/15817b90a96690a0de4af262378685ea/Insta360_Studio_2020_Tutorial.mp4" TargetMode="External"/><Relationship Id="rId5" Type="http://schemas.openxmlformats.org/officeDocument/2006/relationships/image" Target="../media/image30.png"/><Relationship Id="rId6" Type="http://schemas.openxmlformats.org/officeDocument/2006/relationships/hyperlink" Target="https://www.insta360.com/kr/download/insta360-oner" TargetMode="External"/><Relationship Id="rId7" Type="http://schemas.openxmlformats.org/officeDocument/2006/relationships/hyperlink" Target="https://community.gopro.com/t5/ko/GoPro-FX-Reframe/ta-p/472252?profile.language=ko" TargetMode="External"/><Relationship Id="rId8" Type="http://schemas.openxmlformats.org/officeDocument/2006/relationships/hyperlink" Target="https://static.insta360.com/assets/storage/20200413/15817b90a96690a0de4af262378685ea/Insta360_Studio_2020_Tutorial.mp4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insta360.com/kr/" TargetMode="External"/><Relationship Id="rId4" Type="http://schemas.openxmlformats.org/officeDocument/2006/relationships/hyperlink" Target="https://gopro.com/ko/kr/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25.png"/><Relationship Id="rId7" Type="http://schemas.openxmlformats.org/officeDocument/2006/relationships/image" Target="../media/image29.png"/><Relationship Id="rId8" Type="http://schemas.openxmlformats.org/officeDocument/2006/relationships/image" Target="../media/image3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ommunity.gopro.com/t5/ko/GoPro-Player/ta-p/472244?profile.language=ko" TargetMode="External"/><Relationship Id="rId4" Type="http://schemas.openxmlformats.org/officeDocument/2006/relationships/hyperlink" Target="https://community.gopro.com/t5/ko/GoPro-FX-Reframe/ta-p/472252?profile.language=ko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32.png"/><Relationship Id="rId7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youtube.com/watch?v=HweqI-GgUHk" TargetMode="External"/><Relationship Id="rId4" Type="http://schemas.openxmlformats.org/officeDocument/2006/relationships/hyperlink" Target="https://www.cyberlink.com/learning/gear-360-actiondirector/606/introducing-gear-360-actiondirector" TargetMode="External"/><Relationship Id="rId5" Type="http://schemas.openxmlformats.org/officeDocument/2006/relationships/image" Target="../media/image38.jpg"/><Relationship Id="rId6" Type="http://schemas.openxmlformats.org/officeDocument/2006/relationships/hyperlink" Target="http://www.youtube.com/watch?v=A4TgDbeeQ2I&amp;app=desktop" TargetMode="External"/><Relationship Id="rId7" Type="http://schemas.openxmlformats.org/officeDocument/2006/relationships/image" Target="../media/image3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todayenergy.kr/news/articleView.html?idxno=226707" TargetMode="External"/><Relationship Id="rId4" Type="http://schemas.openxmlformats.org/officeDocument/2006/relationships/hyperlink" Target="https://www.marzipano.net/" TargetMode="External"/><Relationship Id="rId5" Type="http://schemas.openxmlformats.org/officeDocument/2006/relationships/hyperlink" Target="https://github.com/google/marzipano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hyperlink" Target="http://www.funshop.co.kr" TargetMode="External"/><Relationship Id="rId5" Type="http://schemas.openxmlformats.org/officeDocument/2006/relationships/image" Target="../media/image34.png"/><Relationship Id="rId6" Type="http://schemas.openxmlformats.org/officeDocument/2006/relationships/image" Target="../media/image3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xn--zb0bn2fnyoihc6tkgyf.com/" TargetMode="External"/><Relationship Id="rId4" Type="http://schemas.openxmlformats.org/officeDocument/2006/relationships/image" Target="../media/image37.png"/><Relationship Id="rId5" Type="http://schemas.openxmlformats.org/officeDocument/2006/relationships/hyperlink" Target="https://youtu.be/r4-nczFOBXc?t=55" TargetMode="External"/><Relationship Id="rId6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news.kmib.co.kr/article/list.asp?sid1=col&amp;sid2=1408" TargetMode="External"/><Relationship Id="rId4" Type="http://schemas.openxmlformats.org/officeDocument/2006/relationships/image" Target="../media/image1.jpg"/><Relationship Id="rId5" Type="http://schemas.openxmlformats.org/officeDocument/2006/relationships/hyperlink" Target="https://m.blog.naver.com/PostView.nhn?blogId=chestnut8&amp;logNo=220793818839&amp;proxyReferer=https:%2F%2Fwww.google.com%2F" TargetMode="External"/><Relationship Id="rId6" Type="http://schemas.openxmlformats.org/officeDocument/2006/relationships/image" Target="../media/image5.jpg"/><Relationship Id="rId7" Type="http://schemas.openxmlformats.org/officeDocument/2006/relationships/hyperlink" Target="https://biz.chosun.com/site/data/html_dir/2016/08/30/2016083001655.html" TargetMode="External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time_continue=123&amp;v=wejudar2yP4&amp;feature=emb_titl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Relationship Id="rId5" Type="http://schemas.openxmlformats.org/officeDocument/2006/relationships/hyperlink" Target="https://www.insta360.com/kr/" TargetMode="External"/><Relationship Id="rId6" Type="http://schemas.openxmlformats.org/officeDocument/2006/relationships/hyperlink" Target="https://www.insta360.com/kr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opro.com/ko/kr/" TargetMode="External"/><Relationship Id="rId4" Type="http://schemas.openxmlformats.org/officeDocument/2006/relationships/hyperlink" Target="https://gopro.com/ko/kr/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ko-KR"/>
              <a:t>VR 360 Camera</a:t>
            </a:r>
            <a:endParaRPr/>
          </a:p>
        </p:txBody>
      </p:sp>
      <p:sp>
        <p:nvSpPr>
          <p:cNvPr id="93" name="Google Shape;93;p13"/>
          <p:cNvSpPr txBox="1"/>
          <p:nvPr>
            <p:ph idx="1" type="subTitle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ko-KR"/>
              <a:t>VR 360 Camera 종류, 특징, VR 제작</a:t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5966400" y="6457200"/>
            <a:ext cx="62256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latin typeface="Corbel"/>
                <a:ea typeface="Corbel"/>
                <a:cs typeface="Corbel"/>
                <a:sym typeface="Corbel"/>
              </a:rPr>
              <a:t>이미지 출처는 이미지에 주소가 써져 있거나 이미지를 클릭하면 출처로 이동합니다.</a:t>
            </a:r>
            <a:endParaRPr sz="1300"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368238" y="234778"/>
            <a:ext cx="276870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단독 사용 제품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161" name="Google Shape;161;p22"/>
          <p:cNvGraphicFramePr/>
          <p:nvPr/>
        </p:nvGraphicFramePr>
        <p:xfrm>
          <a:off x="368238" y="117686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1542950"/>
                <a:gridCol w="2462575"/>
                <a:gridCol w="2462575"/>
                <a:gridCol w="2462575"/>
                <a:gridCol w="24625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 ONE(R)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 ONE X2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GoPro MAX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삼성전자 기어 360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브랜드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GoPro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삼성전자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해상도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5.7k(30f), 4k광각(60f)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5.7k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5.6k(30f)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4k UHD (24f)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듀얼(조립식)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종류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액션캠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360도 캠코터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rbel"/>
                        <a:buNone/>
                      </a:pPr>
                      <a:r>
                        <a:rPr lang="ko-KR" sz="1800" u="none" cap="none" strike="noStrike"/>
                        <a:t>360도 캠코터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rbel"/>
                        <a:buNone/>
                      </a:pPr>
                      <a:r>
                        <a:rPr lang="ko-KR" sz="1800" u="none" cap="none" strike="noStrike"/>
                        <a:t>360도 캠코더(+ VR)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나이트 샷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비슷한 Pureshot 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방수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5M(16.4 ft)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10M</a:t>
                      </a:r>
                      <a:endParaRPr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5M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생활방수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음성 제어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rbel"/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orbel"/>
                        <a:buNone/>
                      </a:pPr>
                      <a:r>
                        <a:rPr lang="ko-KR" sz="1800" u="none" cap="none" strike="noStrike"/>
                        <a:t>X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사진 포멧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insp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Insp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HERO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동영상 포멧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Insv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INSV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.360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mp4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라이브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5.7k 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1080p 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GPS 내장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출시 날짜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2020.01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2020.10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2019.10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2017.04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54만원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60만원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65만원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24~42만원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62" name="Google Shape;162;p22"/>
          <p:cNvSpPr txBox="1"/>
          <p:nvPr/>
        </p:nvSpPr>
        <p:spPr>
          <a:xfrm>
            <a:off x="9625631" y="6448940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/>
        </p:nvSpPr>
        <p:spPr>
          <a:xfrm>
            <a:off x="368238" y="234778"/>
            <a:ext cx="135005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기타…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495476" y="4295894"/>
            <a:ext cx="2269147" cy="1338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Insta360 ONE R(트윈)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2020.01 54만원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169" name="Google Shape;16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954" y="2093714"/>
            <a:ext cx="2202180" cy="220218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/>
        </p:nvSpPr>
        <p:spPr>
          <a:xfrm>
            <a:off x="3319774" y="4295894"/>
            <a:ext cx="2378279" cy="1338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Insta360 ONE X2(트윈)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2020.10 60만원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6583365" y="4295894"/>
            <a:ext cx="16757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GoPro MAX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2019.10 64만원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9247758" y="4295894"/>
            <a:ext cx="211532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삼성 기어 360(2017)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2017.04 24만원)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173" name="Google Shape;17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9757" y="2395653"/>
            <a:ext cx="1598301" cy="1598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대체 텍스트 노출" id="174" name="Google Shape;174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1133" y="2244682"/>
            <a:ext cx="1900241" cy="190024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대체 텍스트 노출" id="175" name="Google Shape;175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5298" y="2244681"/>
            <a:ext cx="1900241" cy="190024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/>
          <p:nvPr/>
        </p:nvSpPr>
        <p:spPr>
          <a:xfrm>
            <a:off x="9625631" y="6448940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/>
        </p:nvSpPr>
        <p:spPr>
          <a:xfrm>
            <a:off x="368238" y="234778"/>
            <a:ext cx="135005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기타…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182" name="Google Shape;18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2805" y="1303020"/>
            <a:ext cx="2834640" cy="283464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4"/>
          <p:cNvSpPr txBox="1"/>
          <p:nvPr/>
        </p:nvSpPr>
        <p:spPr>
          <a:xfrm>
            <a:off x="1376835" y="4295894"/>
            <a:ext cx="178657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샤오미 Yi 360 VR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2018.11 28만원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4173383" y="4295894"/>
            <a:ext cx="297446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코닥 픽스프로 ORBIT 360 4K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2018.07 24만원(해외)</a:t>
            </a:r>
            <a:endParaRPr/>
          </a:p>
        </p:txBody>
      </p:sp>
      <p:pic>
        <p:nvPicPr>
          <p:cNvPr descr="대체 텍스트 노출" id="185" name="Google Shape;18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3505" y="1303020"/>
            <a:ext cx="2834640" cy="283464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4"/>
          <p:cNvSpPr txBox="1"/>
          <p:nvPr/>
        </p:nvSpPr>
        <p:spPr>
          <a:xfrm>
            <a:off x="8501648" y="4295894"/>
            <a:ext cx="177112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리코 THETA Z1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2019.08 130만원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187" name="Google Shape;187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69890" y="1303020"/>
            <a:ext cx="2834640" cy="283464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4"/>
          <p:cNvSpPr txBox="1"/>
          <p:nvPr/>
        </p:nvSpPr>
        <p:spPr>
          <a:xfrm>
            <a:off x="9625631" y="6448940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/>
        </p:nvSpPr>
        <p:spPr>
          <a:xfrm>
            <a:off x="368238" y="234778"/>
            <a:ext cx="135005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기타…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1442497" y="4295894"/>
            <a:ext cx="165526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리코 THETA V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2017.09 52만원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5" name="Google Shape;195;p25"/>
          <p:cNvSpPr txBox="1"/>
          <p:nvPr/>
        </p:nvSpPr>
        <p:spPr>
          <a:xfrm>
            <a:off x="4429351" y="4295894"/>
            <a:ext cx="2462534" cy="1338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삼성전자 기어 360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2016.03 35만원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삼성 기어 vr 사용 가능.</a:t>
            </a:r>
            <a:endParaRPr/>
          </a:p>
        </p:txBody>
      </p:sp>
      <p:pic>
        <p:nvPicPr>
          <p:cNvPr descr="대체 텍스트 노출" id="196" name="Google Shape;19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424" y="1303020"/>
            <a:ext cx="2992874" cy="2992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삼성전자 기어 360 SM-C200NZWAKOO (기본 패키지)_이미지" id="197" name="Google Shape;19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2805" y="1296788"/>
            <a:ext cx="2999105" cy="299910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/>
        </p:nvSpPr>
        <p:spPr>
          <a:xfrm>
            <a:off x="9625631" y="6448940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/>
        </p:nvSpPr>
        <p:spPr>
          <a:xfrm>
            <a:off x="368238" y="234778"/>
            <a:ext cx="461376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스마트폰용 360도 캠코더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204" name="Google Shape;204;p26"/>
          <p:cNvGraphicFramePr/>
          <p:nvPr/>
        </p:nvGraphicFramePr>
        <p:xfrm>
          <a:off x="368238" y="94826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1437700"/>
                <a:gridCol w="19751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 Nano S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브랜드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해상도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4k UHD (30f)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아이폰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출시 날짜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2018.01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30만원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05" name="Google Shape;205;p26"/>
          <p:cNvSpPr txBox="1"/>
          <p:nvPr/>
        </p:nvSpPr>
        <p:spPr>
          <a:xfrm>
            <a:off x="6709410" y="6366510"/>
            <a:ext cx="53540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https://www.insta360.com/kr/product/insta360-nanos/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206" name="Google Shape;20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1044" y="948265"/>
            <a:ext cx="3273425" cy="3273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대체 텍스트 노출" id="207" name="Google Shape;207;p26"/>
          <p:cNvPicPr preferRelativeResize="0"/>
          <p:nvPr/>
        </p:nvPicPr>
        <p:blipFill rotWithShape="1">
          <a:blip r:embed="rId5">
            <a:alphaModFix/>
          </a:blip>
          <a:srcRect b="0" l="31013" r="31602" t="0"/>
          <a:stretch/>
        </p:blipFill>
        <p:spPr>
          <a:xfrm>
            <a:off x="6502334" y="2371935"/>
            <a:ext cx="1383031" cy="3699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27451" y="246263"/>
            <a:ext cx="3486637" cy="467742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9" name="Google Shape;209;p26"/>
          <p:cNvGraphicFramePr/>
          <p:nvPr/>
        </p:nvGraphicFramePr>
        <p:xfrm>
          <a:off x="368238" y="36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1437700"/>
                <a:gridCol w="19751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 Air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브랜드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해상도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3K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지원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C타입, 5핀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출시 날짜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2017.04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26만원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10" name="Google Shape;210;p26"/>
          <p:cNvSpPr txBox="1"/>
          <p:nvPr/>
        </p:nvSpPr>
        <p:spPr>
          <a:xfrm>
            <a:off x="9927599" y="6130237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/>
        </p:nvSpPr>
        <p:spPr>
          <a:xfrm>
            <a:off x="368238" y="234778"/>
            <a:ext cx="308449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3D 카메라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216" name="Google Shape;216;p27"/>
          <p:cNvGraphicFramePr/>
          <p:nvPr/>
        </p:nvGraphicFramePr>
        <p:xfrm>
          <a:off x="368238" y="117686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1437700"/>
                <a:gridCol w="19751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 EVO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브랜드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Insta360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해상도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5.7k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듀얼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종류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360도 캠코더 (3D)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사진 포멧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Jpeg, RAW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영상 포멧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inv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VR 헤드셋 겸용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solidFill>
                      <a:srgbClr val="B9B9FF"/>
                    </a:solidFill>
                  </a:tcPr>
                </a:tc>
                <a:tc hMerge="1"/>
              </a:tr>
              <a:tr h="3708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홀로프레임 지원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solidFill>
                      <a:srgbClr val="B9B9FF"/>
                    </a:solidFill>
                  </a:tcPr>
                </a:tc>
                <a:tc h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출시 날짜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2019.04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56만원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pSp>
        <p:nvGrpSpPr>
          <p:cNvPr id="217" name="Google Shape;217;p27"/>
          <p:cNvGrpSpPr/>
          <p:nvPr/>
        </p:nvGrpSpPr>
        <p:grpSpPr>
          <a:xfrm>
            <a:off x="4017277" y="1176866"/>
            <a:ext cx="6612427" cy="3756137"/>
            <a:chOff x="4017277" y="1176866"/>
            <a:chExt cx="6612427" cy="3756137"/>
          </a:xfrm>
        </p:grpSpPr>
        <p:pic>
          <p:nvPicPr>
            <p:cNvPr id="218" name="Google Shape;218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17277" y="1176866"/>
              <a:ext cx="6612427" cy="3756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" name="Google Shape;219;p27"/>
            <p:cNvSpPr/>
            <p:nvPr/>
          </p:nvSpPr>
          <p:spPr>
            <a:xfrm>
              <a:off x="4103370" y="2297430"/>
              <a:ext cx="788670" cy="354330"/>
            </a:xfrm>
            <a:prstGeom prst="rect">
              <a:avLst/>
            </a:prstGeom>
            <a:solidFill>
              <a:srgbClr val="F1F2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220" name="Google Shape;220;p27"/>
          <p:cNvSpPr txBox="1"/>
          <p:nvPr/>
        </p:nvSpPr>
        <p:spPr>
          <a:xfrm>
            <a:off x="6892290" y="6297930"/>
            <a:ext cx="51252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https://www.insta360.com/kr/product/insta360-evo/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9881698" y="6136048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" name="Google Shape;226;p28"/>
          <p:cNvGraphicFramePr/>
          <p:nvPr/>
        </p:nvGraphicFramePr>
        <p:xfrm>
          <a:off x="4723452" y="14116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26965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인스타 360 프로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28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화소 : 6000만화소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프레임 : 30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렌즈밝기 : F2.4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배터리 : 5000mAh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 : 6개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화각 : 360도</a:t>
                      </a:r>
                      <a:endParaRPr sz="1800" u="none" cap="none" strike="noStrike"/>
                    </a:p>
                  </a:txBody>
                  <a:tcPr marT="45725" marB="45725" marR="91450" marL="91450" anchor="b"/>
                </a:tc>
              </a:tr>
              <a:tr h="530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430만원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227" name="Google Shape;227;p28"/>
          <p:cNvGraphicFramePr/>
          <p:nvPr/>
        </p:nvGraphicFramePr>
        <p:xfrm>
          <a:off x="7595441" y="14116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26965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인스타 360 프로 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28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화소 :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프레임 : 60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렌즈밝기 : F2.4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배터리 : 5100mAh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 : 6개 어안렌즈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화각 : 360도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+ 9축 자이로스코프</a:t>
                      </a:r>
                      <a:endParaRPr sz="1800" u="none" cap="none" strike="noStrike"/>
                    </a:p>
                  </a:txBody>
                  <a:tcPr marT="45725" marB="45725" marR="91450" marL="91450" anchor="b"/>
                </a:tc>
              </a:tr>
              <a:tr h="50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680만원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228" name="Google Shape;228;p28"/>
          <p:cNvGraphicFramePr/>
          <p:nvPr/>
        </p:nvGraphicFramePr>
        <p:xfrm>
          <a:off x="1851463" y="14116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26965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KANDAO QOOCAM 8K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28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화소 : 2000만화소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프레임 : 30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렌즈밝기 : F2.0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배터리 : 3000mAh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 : 2개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화각 : 200도</a:t>
                      </a:r>
                      <a:endParaRPr sz="1800" u="none" cap="none" strike="noStrike"/>
                    </a:p>
                  </a:txBody>
                  <a:tcPr marT="45725" marB="45725" marR="91450" marL="91450" anchor="b"/>
                </a:tc>
              </a:tr>
              <a:tr h="51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87만원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229" name="Google Shape;229;p28"/>
          <p:cNvSpPr txBox="1"/>
          <p:nvPr/>
        </p:nvSpPr>
        <p:spPr>
          <a:xfrm>
            <a:off x="368238" y="234778"/>
            <a:ext cx="268695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8K 360 카메라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대체 텍스트 노출" id="230" name="Google Shape;23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39555" y="1923414"/>
            <a:ext cx="1021715" cy="10217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대체 텍스트 노출" id="231" name="Google Shape;23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1097" y="1923414"/>
            <a:ext cx="1021715" cy="10217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대체 텍스트 노출" id="232" name="Google Shape;232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23772" y="1923414"/>
            <a:ext cx="1021716" cy="102171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 txBox="1"/>
          <p:nvPr/>
        </p:nvSpPr>
        <p:spPr>
          <a:xfrm>
            <a:off x="9625631" y="6448940"/>
            <a:ext cx="213584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출처 http://www.danawa.com/</a:t>
            </a:r>
            <a:endParaRPr sz="1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Insta 360 지원</a:t>
            </a:r>
            <a:endParaRPr b="1"/>
          </a:p>
        </p:txBody>
      </p:sp>
      <p:pic>
        <p:nvPicPr>
          <p:cNvPr id="239" name="Google Shape;23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2263137" cy="75437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>
            <a:hlinkClick r:id="rId4"/>
          </p:cNvPr>
          <p:cNvSpPr txBox="1"/>
          <p:nvPr/>
        </p:nvSpPr>
        <p:spPr>
          <a:xfrm>
            <a:off x="140488" y="5492584"/>
            <a:ext cx="3172343" cy="464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5"/>
              </a:rPr>
              <a:t>https://www.insta360.com/kr/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descr="https://static.insta360.com/assets/storage/20200417/0824b731ccb115f180c4e9a5048388af/desktop_navbar_img_brandlogotype.svg" id="241" name="Google Shape;241;p29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42" name="Google Shape;242;p29"/>
          <p:cNvPicPr preferRelativeResize="0"/>
          <p:nvPr/>
        </p:nvPicPr>
        <p:blipFill rotWithShape="1">
          <a:blip r:embed="rId6">
            <a:alphaModFix/>
          </a:blip>
          <a:srcRect b="34815" l="0" r="0" t="0"/>
          <a:stretch/>
        </p:blipFill>
        <p:spPr>
          <a:xfrm>
            <a:off x="3518140" y="754381"/>
            <a:ext cx="5474240" cy="1291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610385" y="2033584"/>
            <a:ext cx="6745196" cy="1205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518140" y="3469191"/>
            <a:ext cx="7964011" cy="1752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title"/>
          </p:nvPr>
        </p:nvSpPr>
        <p:spPr>
          <a:xfrm>
            <a:off x="230950" y="965150"/>
            <a:ext cx="31614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Insta 360 편집</a:t>
            </a:r>
            <a:endParaRPr b="1"/>
          </a:p>
        </p:txBody>
      </p:sp>
      <p:pic>
        <p:nvPicPr>
          <p:cNvPr id="250" name="Google Shape;25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2263137" cy="754379"/>
          </a:xfrm>
          <a:prstGeom prst="rect">
            <a:avLst/>
          </a:prstGeom>
          <a:noFill/>
          <a:ln>
            <a:noFill/>
          </a:ln>
        </p:spPr>
      </p:pic>
      <p:sp>
        <p:nvSpPr>
          <p:cNvPr descr="https://static.insta360.com/assets/storage/20200417/0824b731ccb115f180c4e9a5048388af/desktop_navbar_img_brandlogotype.svg" id="251" name="Google Shape;251;p30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52" name="Google Shape;252;p30"/>
          <p:cNvSpPr/>
          <p:nvPr/>
        </p:nvSpPr>
        <p:spPr>
          <a:xfrm>
            <a:off x="0" y="1954529"/>
            <a:ext cx="3623310" cy="42428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3610450" y="3208825"/>
            <a:ext cx="8013300" cy="19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1차로 영상 길이 조절, 내보내기(mp4, jpg), 왜곡 스티칭, 시점 변환 등의 리프레임 필요.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또는 외부 기타 편집 툴에서 편집을 해야한다.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App과 STUDIO 모두 1차에 적은 리프레임 기능만 가능.</a:t>
            </a:r>
            <a:endParaRPr/>
          </a:p>
        </p:txBody>
      </p:sp>
      <p:pic>
        <p:nvPicPr>
          <p:cNvPr id="254" name="Google Shape;254;p3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10450" y="754375"/>
            <a:ext cx="3623400" cy="22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0"/>
          <p:cNvSpPr txBox="1"/>
          <p:nvPr/>
        </p:nvSpPr>
        <p:spPr>
          <a:xfrm>
            <a:off x="155575" y="1995676"/>
            <a:ext cx="3299301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InaTA360 App (리프레임)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Insta360 STUDIO (리프레임)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Adobe Premiere Pro (4k까지만)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Final Cut Pro X</a:t>
            </a:r>
            <a:endParaRPr/>
          </a:p>
        </p:txBody>
      </p:sp>
      <p:sp>
        <p:nvSpPr>
          <p:cNvPr id="256" name="Google Shape;256;p30"/>
          <p:cNvSpPr txBox="1"/>
          <p:nvPr/>
        </p:nvSpPr>
        <p:spPr>
          <a:xfrm>
            <a:off x="155575" y="5500150"/>
            <a:ext cx="36234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6"/>
              </a:rPr>
              <a:t>(Insta360 STUDIO download)</a:t>
            </a:r>
            <a:endParaRPr b="1" sz="1800" u="sng">
              <a:solidFill>
                <a:schemeClr val="hlink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7"/>
              </a:rPr>
              <a:t>(Plugin_download)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 u="sng">
                <a:solidFill>
                  <a:schemeClr val="hlink"/>
                </a:solidFill>
                <a:hlinkClick r:id="rId8"/>
              </a:rPr>
              <a:t>튜토리얼</a:t>
            </a: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9"/>
              </a:rPr>
              <a:t>(Insta360 STUDIO)</a:t>
            </a:r>
            <a:endParaRPr b="1" sz="1800" u="sng">
              <a:solidFill>
                <a:schemeClr val="hlink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-KR" sz="1800" u="sng">
                <a:solidFill>
                  <a:schemeClr val="hlink"/>
                </a:solidFill>
                <a:hlinkClick r:id="rId10"/>
              </a:rPr>
              <a:t>튜토리얼</a:t>
            </a: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11"/>
              </a:rPr>
              <a:t>(Premiere)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Insta360 ONE X and GO updates remove wind and background noise from your  audio - DIY Photography" id="257" name="Google Shape;257;p30">
            <a:hlinkClick r:id="rId12"/>
          </p:cNvPr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389429" y="754381"/>
            <a:ext cx="4234180" cy="2262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GoPro 지원</a:t>
            </a:r>
            <a:endParaRPr b="1"/>
          </a:p>
        </p:txBody>
      </p:sp>
      <p:sp>
        <p:nvSpPr>
          <p:cNvPr id="263" name="Google Shape;263;p31">
            <a:hlinkClick r:id="rId3"/>
          </p:cNvPr>
          <p:cNvSpPr txBox="1"/>
          <p:nvPr/>
        </p:nvSpPr>
        <p:spPr>
          <a:xfrm>
            <a:off x="140488" y="5492584"/>
            <a:ext cx="3172343" cy="464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https://gopro.com/ko/kr/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descr="https://static.insta360.com/assets/storage/20200417/0824b731ccb115f180c4e9a5048388af/desktop_navbar_img_brandlogotype.svg" id="264" name="Google Shape;264;p3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고프로] 히어로8 프리미엄 악세서리 입고! &lt;미디어모듈/라이트모듈&gt; : 네이버 블로그" id="265" name="Google Shape;265;p31"/>
          <p:cNvPicPr preferRelativeResize="0"/>
          <p:nvPr/>
        </p:nvPicPr>
        <p:blipFill rotWithShape="1">
          <a:blip r:embed="rId5">
            <a:alphaModFix/>
          </a:blip>
          <a:srcRect b="32895" l="20008" r="19841" t="32355"/>
          <a:stretch/>
        </p:blipFill>
        <p:spPr>
          <a:xfrm>
            <a:off x="138586" y="80328"/>
            <a:ext cx="1588073" cy="594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66860" y="674370"/>
            <a:ext cx="3429479" cy="14003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gopro.com/on/demandware.static/-/Library-Sites-sharedGoProLibrary/default/dw1c443177/images/software-and-app/fall2019/module-top/top-module-phone-1366-2x.png" id="267" name="Google Shape;267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08049" y="2074740"/>
            <a:ext cx="1742485" cy="36274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사용자가 추가한 이미지" id="268" name="Google Shape;268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635963" y="2074740"/>
            <a:ext cx="6001153" cy="359787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1"/>
          <p:cNvSpPr txBox="1"/>
          <p:nvPr/>
        </p:nvSpPr>
        <p:spPr>
          <a:xfrm>
            <a:off x="7646670" y="1189889"/>
            <a:ext cx="21836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GoPro MAX Exporter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/>
        </p:nvSpPr>
        <p:spPr>
          <a:xfrm>
            <a:off x="1988145" y="3038594"/>
            <a:ext cx="8215711" cy="1291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수평 및 상하 360를 전방향 촬영해 구면 사진 및 영상을 만드는 카메라다.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과거에는 화각이 넓은 카메라 2대 이상을 연결하여 수동으로 붙여서 만들었지만</a:t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현재는 렌즈가 2개 이상 붙어 나오거나 자동 스티칭을 지원해주는 제품들이 많다.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4837482" y="2132158"/>
            <a:ext cx="251703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카메라</a:t>
            </a:r>
            <a:endParaRPr b="1" i="0" sz="3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GoPro 편집</a:t>
            </a:r>
            <a:endParaRPr b="1"/>
          </a:p>
        </p:txBody>
      </p:sp>
      <p:sp>
        <p:nvSpPr>
          <p:cNvPr descr="https://static.insta360.com/assets/storage/20200417/0824b731ccb115f180c4e9a5048388af/desktop_navbar_img_brandlogotype.svg" id="275" name="Google Shape;275;p3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0" y="1954529"/>
            <a:ext cx="3623310" cy="42428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77" name="Google Shape;277;p32"/>
          <p:cNvSpPr txBox="1"/>
          <p:nvPr/>
        </p:nvSpPr>
        <p:spPr>
          <a:xfrm>
            <a:off x="3623301" y="4678400"/>
            <a:ext cx="8146800" cy="13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1차로 영상 길이 조절, 내보내기(mp4, jpg), 왜곡 스티칭, 시점 변환 등의 리프레임 필요.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또는 외부 기타 편집 툴에서 편집을 해야한다.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-"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App과 Player 모두 1차에 적은 리프레임 기능만 가능.</a:t>
            </a:r>
            <a:endParaRPr/>
          </a:p>
        </p:txBody>
      </p:sp>
      <p:sp>
        <p:nvSpPr>
          <p:cNvPr id="278" name="Google Shape;278;p32"/>
          <p:cNvSpPr txBox="1"/>
          <p:nvPr/>
        </p:nvSpPr>
        <p:spPr>
          <a:xfrm>
            <a:off x="155575" y="1995676"/>
            <a:ext cx="3094117" cy="216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GoPro App (리프레임)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GoPro Player (리프레임)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GoPro MAX Exporter(변환만)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Adobe Premiere Pro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Adobe After Effect</a:t>
            </a:r>
            <a:endParaRPr/>
          </a:p>
        </p:txBody>
      </p:sp>
      <p:sp>
        <p:nvSpPr>
          <p:cNvPr id="279" name="Google Shape;279;p32"/>
          <p:cNvSpPr txBox="1"/>
          <p:nvPr/>
        </p:nvSpPr>
        <p:spPr>
          <a:xfrm>
            <a:off x="113650" y="6000825"/>
            <a:ext cx="33960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(GoPro Player download)</a:t>
            </a:r>
            <a:endParaRPr b="1" sz="1800" u="sng">
              <a:solidFill>
                <a:schemeClr val="hlink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(Plugin_download)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고프로] 히어로8 프리미엄 악세서리 입고! &lt;미디어모듈/라이트모듈&gt; : 네이버 블로그" id="280" name="Google Shape;280;p32"/>
          <p:cNvPicPr preferRelativeResize="0"/>
          <p:nvPr/>
        </p:nvPicPr>
        <p:blipFill rotWithShape="1">
          <a:blip r:embed="rId5">
            <a:alphaModFix/>
          </a:blip>
          <a:srcRect b="32895" l="20008" r="19841" t="32355"/>
          <a:stretch/>
        </p:blipFill>
        <p:spPr>
          <a:xfrm>
            <a:off x="138586" y="80328"/>
            <a:ext cx="1588073" cy="5940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wnload GoPro VR Player 3.0.5" id="281" name="Google Shape;281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23308" y="789663"/>
            <a:ext cx="6017705" cy="38887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gopro.com/on/demandware.static/-/Library-Sites-sharedGoProLibrary/default/dw1c443177/images/software-and-app/fall2019/module-top/top-module-phone-1366-2x.png" id="282" name="Google Shape;282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831659" y="1050968"/>
            <a:ext cx="1742485" cy="3627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rbel"/>
              <a:buNone/>
            </a:pPr>
            <a:r>
              <a:rPr b="1" lang="ko-KR" sz="2400"/>
              <a:t>삼성 기어 360 편집</a:t>
            </a:r>
            <a:endParaRPr b="1" sz="2400"/>
          </a:p>
        </p:txBody>
      </p:sp>
      <p:sp>
        <p:nvSpPr>
          <p:cNvPr descr="https://static.insta360.com/assets/storage/20200417/0824b731ccb115f180c4e9a5048388af/desktop_navbar_img_brandlogotype.svg" id="289" name="Google Shape;289;p33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90" name="Google Shape;290;p33"/>
          <p:cNvSpPr/>
          <p:nvPr/>
        </p:nvSpPr>
        <p:spPr>
          <a:xfrm>
            <a:off x="0" y="1954529"/>
            <a:ext cx="3623310" cy="42428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91" name="Google Shape;291;p33"/>
          <p:cNvSpPr txBox="1"/>
          <p:nvPr/>
        </p:nvSpPr>
        <p:spPr>
          <a:xfrm>
            <a:off x="3623309" y="4678406"/>
            <a:ext cx="8278228" cy="880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영상을 바로 사용할 수 없고 자체 프로그램에서 1차로 스티칭을 해줘야 한다(자동)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그 이후 편집은 VR 편집을 지원하는 툴로 편집 가능.</a:t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155575" y="1995676"/>
            <a:ext cx="2587055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Gear 360 Action director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Adobe Premiere Pro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Adobe After Effect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Final Cut Pro X</a:t>
            </a:r>
            <a:endParaRPr/>
          </a:p>
        </p:txBody>
      </p:sp>
      <p:sp>
        <p:nvSpPr>
          <p:cNvPr id="293" name="Google Shape;293;p33"/>
          <p:cNvSpPr txBox="1"/>
          <p:nvPr/>
        </p:nvSpPr>
        <p:spPr>
          <a:xfrm>
            <a:off x="155575" y="6371046"/>
            <a:ext cx="16161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편집 튜토리얼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Introducing Gear 360 ActionDirector" id="294" name="Google Shape;294;p3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02611" y="838086"/>
            <a:ext cx="4086909" cy="22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3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51679" y="1638803"/>
            <a:ext cx="5754317" cy="2990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4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orbel"/>
              <a:buNone/>
            </a:pPr>
            <a:r>
              <a:rPr lang="ko-KR" sz="2800"/>
              <a:t>비즈니스 모델</a:t>
            </a:r>
            <a:endParaRPr sz="2800"/>
          </a:p>
        </p:txBody>
      </p:sp>
      <p:sp>
        <p:nvSpPr>
          <p:cNvPr id="301" name="Google Shape;301;p34"/>
          <p:cNvSpPr txBox="1"/>
          <p:nvPr/>
        </p:nvSpPr>
        <p:spPr>
          <a:xfrm>
            <a:off x="3550285" y="696124"/>
            <a:ext cx="7432099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VR 영상 &amp; 사진에 딥러닝 기술을 접목하여 설비 정보 조회 및 관리가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가능할 것으로 보인다.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https://www.todayenergy.kr/news/articleView.html?idxno=226707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Java script API 360도 미디어 뷰어(오픈소스, 아파치 라이센스)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https://www.marzipano.net/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5"/>
              </a:rPr>
              <a:t>https://github.com/google/marzipano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Kinofi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루미 마크원 카메라 이시스턴트</a:t>
            </a:r>
            <a:endParaRPr/>
          </a:p>
        </p:txBody>
      </p:sp>
      <p:pic>
        <p:nvPicPr>
          <p:cNvPr id="308" name="Google Shape;3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1575" y="1259375"/>
            <a:ext cx="2262813" cy="379616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5"/>
          <p:cNvSpPr txBox="1"/>
          <p:nvPr/>
        </p:nvSpPr>
        <p:spPr>
          <a:xfrm>
            <a:off x="1788625" y="5484425"/>
            <a:ext cx="1334100" cy="2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140563" y="5561759"/>
            <a:ext cx="3172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www.funshop.co.kr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11" name="Google Shape;31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1000" y="1590114"/>
            <a:ext cx="2700006" cy="3386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1010" y="1673400"/>
            <a:ext cx="2707239" cy="321980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5"/>
          <p:cNvSpPr txBox="1"/>
          <p:nvPr/>
        </p:nvSpPr>
        <p:spPr>
          <a:xfrm>
            <a:off x="3623309" y="5124806"/>
            <a:ext cx="8712000" cy="13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카메라 또는 스마트폰을 장착하여 360도 파노라마 사진 촬영이 가능하며, 스마트폰 장착시 페이스 트래킹, 최대 5개 연동하여 동시 촬영도 가능한 것으로 설명되어 있음.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실제 사용기, 펀딩 후기에선 버그가 많다고 함..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/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360 파노라마 헤드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VJ 파노라마 회전볼헤드 RedBall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6"/>
          <p:cNvSpPr txBox="1"/>
          <p:nvPr/>
        </p:nvSpPr>
        <p:spPr>
          <a:xfrm>
            <a:off x="140563" y="5561759"/>
            <a:ext cx="3172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www.오빠네사진관.com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21" name="Google Shape;32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9050" y="2038700"/>
            <a:ext cx="4381175" cy="23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6"/>
          <p:cNvSpPr txBox="1"/>
          <p:nvPr/>
        </p:nvSpPr>
        <p:spPr>
          <a:xfrm>
            <a:off x="3825188" y="4281925"/>
            <a:ext cx="3172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u="sng">
                <a:solidFill>
                  <a:schemeClr val="hlink"/>
                </a:solidFill>
                <a:hlinkClick r:id="rId5"/>
              </a:rPr>
              <a:t>사용 동영상1</a:t>
            </a:r>
            <a:endParaRPr/>
          </a:p>
        </p:txBody>
      </p:sp>
      <p:sp>
        <p:nvSpPr>
          <p:cNvPr id="323" name="Google Shape;323;p36"/>
          <p:cNvSpPr txBox="1"/>
          <p:nvPr/>
        </p:nvSpPr>
        <p:spPr>
          <a:xfrm>
            <a:off x="3623309" y="4976481"/>
            <a:ext cx="8712000" cy="13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카메라가 아닌 헤드로 일반 삼각대에 장착 가능.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회전 시간, 회전 각도 정도만 설정할 수 있음. 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장착한 촬영장비에서 동영상으로 촬영, 촬영 완료 후 snapshot 을 따로 추출 후 스티칭 처리 해야 할 것으로 보임.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24" name="Google Shape;32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1999" y="984275"/>
            <a:ext cx="3538576" cy="329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0792" y="2415007"/>
            <a:ext cx="5330416" cy="410755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368238" y="234778"/>
            <a:ext cx="98937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화각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107" name="Google Shape;107;p15"/>
          <p:cNvGraphicFramePr/>
          <p:nvPr/>
        </p:nvGraphicFramePr>
        <p:xfrm>
          <a:off x="368238" y="117686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{BEAEABBA-3DBA-4B6E-8C7C-CB775D370CF4}</a:tableStyleId>
              </a:tblPr>
              <a:tblGrid>
                <a:gridCol w="1885525"/>
                <a:gridCol w="1885525"/>
                <a:gridCol w="1885525"/>
                <a:gridCol w="1885525"/>
                <a:gridCol w="1885525"/>
                <a:gridCol w="18855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어안렌즈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광각렌즈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표준렌즈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망원렌즈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사람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렌즈 mm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7~15mm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15~35mm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38~58mm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70mm 이상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화각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180도 이상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60~80도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40~60도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40도 이하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cap="none" strike="noStrike"/>
                        <a:t>45~50도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08" name="Google Shape;108;p15"/>
          <p:cNvSpPr txBox="1"/>
          <p:nvPr/>
        </p:nvSpPr>
        <p:spPr>
          <a:xfrm>
            <a:off x="6963600" y="6196387"/>
            <a:ext cx="179760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http://www.danawa.com/</a:t>
            </a:r>
            <a:endParaRPr sz="12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별별 과학] 물고기 눈과 360도 카메라-국민일보" id="113" name="Google Shape;113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595" y="240982"/>
            <a:ext cx="4762500" cy="37719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 txBox="1"/>
          <p:nvPr/>
        </p:nvSpPr>
        <p:spPr>
          <a:xfrm>
            <a:off x="2887314" y="5358884"/>
            <a:ext cx="641739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180도 이상의 어안렌즈를 양쪽에서 동시에 촬영하여 결과물을 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스티칭이라는 작업을 통해 우리가 흔히 아는 VR 영상으로 변환. 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360 VR영상 필수용어①] 스티칭이란? + 스티칭이 잘 안되는 경우 : 네이버 블로그" id="115" name="Google Shape;115;p1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78095" y="240982"/>
            <a:ext cx="5726384" cy="1946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078095" y="2261547"/>
            <a:ext cx="6649085" cy="2992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/>
        </p:nvSpPr>
        <p:spPr>
          <a:xfrm>
            <a:off x="1602630" y="2295644"/>
            <a:ext cx="8986755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촬영자 주변을 모두 담아내야 하기 때문에 일정 화각만 담아내는 일반 카메라와 달리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같은 해상도라도 실제 화질이 다를 수 있다.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전방 180도 화각만 4K 해상도로 기록하는 액션캠 보다 전후상하좌우 모두를 4K 해상도로 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기록하는 360도 카메라 화질이 낮을 수 밖에 없다.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그렇기 때문에 화질이 중요시 되는 경우 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유효화소수와 센서크기등을 비교하여 구매해야한다.</a:t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4392650" y="1389208"/>
            <a:ext cx="340670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2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카메라 단점</a:t>
            </a:r>
            <a:endParaRPr b="1" sz="32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23" name="Google Shape;123;p17"/>
          <p:cNvCxnSpPr/>
          <p:nvPr/>
        </p:nvCxnSpPr>
        <p:spPr>
          <a:xfrm>
            <a:off x="1602623" y="4640580"/>
            <a:ext cx="8986755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/>
        </p:nvSpPr>
        <p:spPr>
          <a:xfrm>
            <a:off x="3688941" y="2364224"/>
            <a:ext cx="4814138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AutoNum type="arabicPeriod"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자동 스티칭을 지원하는가</a:t>
            </a:r>
            <a:endParaRPr sz="2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AutoNum type="arabicPeriod"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렌즈 2개 이상 (360도)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(단일 렌즈 360도 지원은 제외)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※ 버전1, 버전2 가 있는 경우 1은 제외함</a:t>
            </a:r>
            <a:endParaRPr sz="2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3235606" y="1263478"/>
            <a:ext cx="572079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 VR Camera 제품 비교</a:t>
            </a:r>
            <a:endParaRPr b="1" sz="40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/>
        </p:nvSpPr>
        <p:spPr>
          <a:xfrm>
            <a:off x="2898662" y="2364224"/>
            <a:ext cx="6394699" cy="3323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AutoNum type="arabicPeriod"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광고 분야(홍보, 쇼룸, 인터뷰 등  </a:t>
            </a:r>
            <a:r>
              <a:rPr lang="ko-KR" sz="2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3"/>
              </a:rPr>
              <a:t>링크</a:t>
            </a: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2. 스포츠, 경기</a:t>
            </a:r>
            <a:endParaRPr sz="2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3. 보안, 안전기술(자동차 등)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4. 온라인 쇼핑몰(실제 의상 확인)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5. 부동산</a:t>
            </a:r>
            <a:endParaRPr sz="2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3791847" y="1263478"/>
            <a:ext cx="460831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 VR Camera 활용</a:t>
            </a:r>
            <a:endParaRPr b="1" sz="40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Insta 360</a:t>
            </a:r>
            <a:endParaRPr b="1"/>
          </a:p>
        </p:txBody>
      </p:sp>
      <p:sp>
        <p:nvSpPr>
          <p:cNvPr id="141" name="Google Shape;141;p20"/>
          <p:cNvSpPr txBox="1"/>
          <p:nvPr/>
        </p:nvSpPr>
        <p:spPr>
          <a:xfrm>
            <a:off x="3636107" y="754380"/>
            <a:ext cx="6017994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카메라, 액션캠 주력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편집 프로그램의 간편함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8K 해상도</a:t>
            </a: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를 지원하는 거의 유일한 브랜드이며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추가적으로 11K를 지원하는 360도 카메라도 있다.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거의 모든 제품에 방수와 나이트 샷(야간 촬영)을 지원한다.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실제로 돔 경기장 8k 라이브 스트리밍으로 증명하였다.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3">
            <a:alphaModFix/>
          </a:blip>
          <a:srcRect b="0" l="0" r="51517" t="0"/>
          <a:stretch/>
        </p:blipFill>
        <p:spPr>
          <a:xfrm>
            <a:off x="9671168" y="3926193"/>
            <a:ext cx="2147452" cy="2154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"/>
            <a:ext cx="2263137" cy="75437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>
            <a:hlinkClick r:id="rId5"/>
          </p:cNvPr>
          <p:cNvSpPr txBox="1"/>
          <p:nvPr/>
        </p:nvSpPr>
        <p:spPr>
          <a:xfrm>
            <a:off x="140488" y="5492584"/>
            <a:ext cx="3172343" cy="464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6"/>
              </a:rPr>
              <a:t>https://www.insta360.com/kr/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descr="https://static.insta360.com/assets/storage/20200417/0824b731ccb115f180c4e9a5048388af/desktop_navbar_img_brandlogotype.svg" id="145" name="Google Shape;145;p20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</a:pPr>
            <a:r>
              <a:rPr b="1" lang="ko-KR"/>
              <a:t>GoPro</a:t>
            </a:r>
            <a:endParaRPr b="1"/>
          </a:p>
        </p:txBody>
      </p:sp>
      <p:sp>
        <p:nvSpPr>
          <p:cNvPr id="151" name="Google Shape;151;p21"/>
          <p:cNvSpPr txBox="1"/>
          <p:nvPr/>
        </p:nvSpPr>
        <p:spPr>
          <a:xfrm>
            <a:off x="3636106" y="674370"/>
            <a:ext cx="6345904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캠코더(액션캠) 드론 브랜드.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야간촬영 시 타 제품에 비해 가장 선명하다는 장점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(Insta360보다 노이즈가 약간 더 적은편)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360도 카메라는 처음 GoPro Fusion(2018)이 나왔으나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후속 모델로 GoPro MAX(2019)가 나오면서 자연스레 사라졌다.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2" name="Google Shape;152;p21">
            <a:hlinkClick r:id="rId3"/>
          </p:cNvPr>
          <p:cNvSpPr txBox="1"/>
          <p:nvPr/>
        </p:nvSpPr>
        <p:spPr>
          <a:xfrm>
            <a:off x="140488" y="5492584"/>
            <a:ext cx="1947969" cy="464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latin typeface="Corbel"/>
                <a:ea typeface="Corbel"/>
                <a:cs typeface="Corbel"/>
                <a:sym typeface="Corbel"/>
                <a:hlinkClick r:id="rId4"/>
              </a:rPr>
              <a:t>Gopro Homepage</a:t>
            </a:r>
            <a:endParaRPr b="1"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descr="https://static.insta360.com/assets/storage/20200417/0824b731ccb115f180c4e9a5048388af/desktop_navbar_img_brandlogotype.svg" id="153" name="Google Shape;153;p2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고프로] 히어로8 프리미엄 악세서리 입고! &lt;미디어모듈/라이트모듈&gt; : 네이버 블로그" id="154" name="Google Shape;154;p21"/>
          <p:cNvPicPr preferRelativeResize="0"/>
          <p:nvPr/>
        </p:nvPicPr>
        <p:blipFill rotWithShape="1">
          <a:blip r:embed="rId5">
            <a:alphaModFix/>
          </a:blip>
          <a:srcRect b="32895" l="20008" r="19841" t="32355"/>
          <a:stretch/>
        </p:blipFill>
        <p:spPr>
          <a:xfrm>
            <a:off x="138586" y="80328"/>
            <a:ext cx="1588073" cy="594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074688" y="4090877"/>
            <a:ext cx="7009238" cy="2050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틀">
  <a:themeElements>
    <a:clrScheme name="Frame">
      <a:dk1>
        <a:srgbClr val="0000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